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4"/>
  </p:notesMasterIdLst>
  <p:sldIdLst>
    <p:sldId id="267" r:id="rId2"/>
    <p:sldId id="266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8229600" cy="146304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Segoe UI Semibold" panose="020B0702040204020203" pitchFamily="34" charset="0"/>
      <p:bold r:id="rId19"/>
      <p:boldItalic r:id="rId20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2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5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9862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151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6810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481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one.ru/blog/5-princzipov-udobnogo-polzovatelskogo-interfejs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practicum.yandex.ru/blog/proektirovanie-interfejsov/" TargetMode="External"/><Relationship Id="rId4" Type="http://schemas.openxmlformats.org/officeDocument/2006/relationships/hyperlink" Target="https://habr.com/ru/articles/58023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563526" y="579715"/>
            <a:ext cx="13329043" cy="3305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US" sz="5200" b="1" kern="0" spc="-52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Почему хороший интерфейс - невидимый интерфейс?</a:t>
            </a:r>
            <a:endParaRPr lang="en-US" sz="5200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9833916-71AB-474F-B6E9-DFD030637D84}"/>
              </a:ext>
            </a:extLst>
          </p:cNvPr>
          <p:cNvSpPr/>
          <p:nvPr/>
        </p:nvSpPr>
        <p:spPr>
          <a:xfrm>
            <a:off x="12854763" y="7783033"/>
            <a:ext cx="1669311" cy="318976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487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t="7365" b="9151"/>
          <a:stretch/>
        </p:blipFill>
        <p:spPr>
          <a:xfrm>
            <a:off x="9289851" y="1035582"/>
            <a:ext cx="4853040" cy="60773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 0"/>
          <p:cNvSpPr/>
          <p:nvPr/>
        </p:nvSpPr>
        <p:spPr>
          <a:xfrm>
            <a:off x="583168" y="752951"/>
            <a:ext cx="7977664" cy="9467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700"/>
              </a:lnSpc>
              <a:buNone/>
            </a:pPr>
            <a:r>
              <a:rPr lang="en-US" sz="2950" b="1" kern="0" spc="-30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Вызовы и сложности при разработке невидимых интерфейсов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583168" y="1949648"/>
            <a:ext cx="7977664" cy="249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19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Разработка невидимых интерфейсов сопряжена с некоторыми вызовами:</a:t>
            </a:r>
            <a:endParaRPr lang="en-US" sz="13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821650" y="2386846"/>
            <a:ext cx="22860" cy="5089684"/>
          </a:xfrm>
          <a:prstGeom prst="roundRect">
            <a:avLst>
              <a:gd name="adj" fmla="val 109334"/>
            </a:avLst>
          </a:prstGeom>
          <a:solidFill>
            <a:srgbClr val="494A4B"/>
          </a:solidFill>
          <a:ln/>
        </p:spPr>
      </p:sp>
      <p:sp>
        <p:nvSpPr>
          <p:cNvPr id="6" name="Shape 3"/>
          <p:cNvSpPr/>
          <p:nvPr/>
        </p:nvSpPr>
        <p:spPr>
          <a:xfrm>
            <a:off x="997625" y="2750225"/>
            <a:ext cx="583168" cy="22860"/>
          </a:xfrm>
          <a:prstGeom prst="roundRect">
            <a:avLst>
              <a:gd name="adj" fmla="val 109334"/>
            </a:avLst>
          </a:prstGeom>
          <a:solidFill>
            <a:srgbClr val="494A4B"/>
          </a:solidFill>
          <a:ln/>
        </p:spPr>
      </p:sp>
      <p:sp>
        <p:nvSpPr>
          <p:cNvPr id="7" name="Shape 4"/>
          <p:cNvSpPr/>
          <p:nvPr/>
        </p:nvSpPr>
        <p:spPr>
          <a:xfrm>
            <a:off x="645676" y="2574250"/>
            <a:ext cx="374809" cy="374809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8" name="Text 5"/>
          <p:cNvSpPr/>
          <p:nvPr/>
        </p:nvSpPr>
        <p:spPr>
          <a:xfrm>
            <a:off x="789623" y="2648069"/>
            <a:ext cx="86797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b="1" kern="0" spc="-18" dirty="0">
                <a:solidFill>
                  <a:srgbClr val="E2E6E9"/>
                </a:solidFill>
                <a:latin typeface="Segoe UI Semibold" panose="020B0702040204020203" pitchFamily="34" charset="0"/>
                <a:ea typeface="Montserrat Bold" pitchFamily="34" charset="-122"/>
                <a:cs typeface="Segoe UI Semibold" panose="020B0702040204020203" pitchFamily="34" charset="0"/>
              </a:rPr>
              <a:t>1</a:t>
            </a:r>
            <a:endParaRPr lang="en-US" sz="17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1749504" y="2553414"/>
            <a:ext cx="2348627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kern="0" spc="-15" dirty="0">
                <a:solidFill>
                  <a:srgbClr val="E2E6E9"/>
                </a:solidFill>
                <a:latin typeface="Segoe UI Semibold" panose="020B0702040204020203" pitchFamily="34" charset="0"/>
                <a:ea typeface="Montserrat Bold" pitchFamily="34" charset="-122"/>
                <a:cs typeface="Segoe UI Semibold" panose="020B0702040204020203" pitchFamily="34" charset="0"/>
              </a:rPr>
              <a:t>Сложность разработки</a:t>
            </a:r>
            <a:endParaRPr lang="en-US" sz="14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1749504" y="2889885"/>
            <a:ext cx="6811328" cy="999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Создание невидимого интерфейса требует глубокого понимания потребностей пользователей, интуитивных привычек и психологических особенностей. Разработчики должны уметь предугадывать действия пользователя и создавать интерфейс, который будет естественным и интуитивно понятным.</a:t>
            </a:r>
            <a:endParaRPr lang="en-US" sz="13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997625" y="4585573"/>
            <a:ext cx="583168" cy="22860"/>
          </a:xfrm>
          <a:prstGeom prst="roundRect">
            <a:avLst>
              <a:gd name="adj" fmla="val 109334"/>
            </a:avLst>
          </a:prstGeom>
          <a:solidFill>
            <a:srgbClr val="494A4B"/>
          </a:solidFill>
          <a:ln/>
        </p:spPr>
      </p:sp>
      <p:sp>
        <p:nvSpPr>
          <p:cNvPr id="12" name="Shape 9"/>
          <p:cNvSpPr/>
          <p:nvPr/>
        </p:nvSpPr>
        <p:spPr>
          <a:xfrm>
            <a:off x="645676" y="4409599"/>
            <a:ext cx="374809" cy="374809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13" name="Text 10"/>
          <p:cNvSpPr/>
          <p:nvPr/>
        </p:nvSpPr>
        <p:spPr>
          <a:xfrm>
            <a:off x="767120" y="4483418"/>
            <a:ext cx="131802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b="1" kern="0" spc="-18" dirty="0">
                <a:solidFill>
                  <a:srgbClr val="E2E6E9"/>
                </a:solidFill>
                <a:latin typeface="Segoe UI Semibold" panose="020B0702040204020203" pitchFamily="34" charset="0"/>
                <a:ea typeface="Montserrat Bold" pitchFamily="34" charset="-122"/>
                <a:cs typeface="Segoe UI Semibold" panose="020B0702040204020203" pitchFamily="34" charset="0"/>
              </a:rPr>
              <a:t>2</a:t>
            </a:r>
            <a:endParaRPr lang="en-US" sz="17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1749504" y="4388763"/>
            <a:ext cx="2704148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kern="0" spc="-15" dirty="0">
                <a:solidFill>
                  <a:srgbClr val="E2E6E9"/>
                </a:solidFill>
                <a:latin typeface="Segoe UI Semibold" panose="020B0702040204020203" pitchFamily="34" charset="0"/>
                <a:ea typeface="Montserrat Bold" pitchFamily="34" charset="-122"/>
                <a:cs typeface="Segoe UI Semibold" panose="020B0702040204020203" pitchFamily="34" charset="0"/>
              </a:rPr>
              <a:t>Технические ограничения</a:t>
            </a:r>
            <a:endParaRPr lang="en-US" sz="14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749504" y="4725233"/>
            <a:ext cx="6811328" cy="9991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Существующие технологии могут быть ограничены в возможностях создания действительно "невидимых" интерфейсов. Например, датчики движения могут быть не всегда точными, а системы распознавания голоса могут не правильно интерпретировать речь в шумной среде.</a:t>
            </a:r>
            <a:endParaRPr lang="en-US" sz="13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997625" y="6420922"/>
            <a:ext cx="583168" cy="22860"/>
          </a:xfrm>
          <a:prstGeom prst="roundRect">
            <a:avLst>
              <a:gd name="adj" fmla="val 109334"/>
            </a:avLst>
          </a:prstGeom>
          <a:solidFill>
            <a:srgbClr val="494A4B"/>
          </a:solidFill>
          <a:ln/>
        </p:spPr>
      </p:sp>
      <p:sp>
        <p:nvSpPr>
          <p:cNvPr id="17" name="Shape 14"/>
          <p:cNvSpPr/>
          <p:nvPr/>
        </p:nvSpPr>
        <p:spPr>
          <a:xfrm>
            <a:off x="645676" y="6244947"/>
            <a:ext cx="374809" cy="374809"/>
          </a:xfrm>
          <a:prstGeom prst="roundRect">
            <a:avLst>
              <a:gd name="adj" fmla="val 6668"/>
            </a:avLst>
          </a:prstGeom>
          <a:solidFill>
            <a:srgbClr val="303132"/>
          </a:solidFill>
          <a:ln/>
        </p:spPr>
      </p:sp>
      <p:sp>
        <p:nvSpPr>
          <p:cNvPr id="18" name="Text 15"/>
          <p:cNvSpPr/>
          <p:nvPr/>
        </p:nvSpPr>
        <p:spPr>
          <a:xfrm>
            <a:off x="767001" y="6318766"/>
            <a:ext cx="132159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750" b="1" kern="0" spc="-18" dirty="0">
                <a:solidFill>
                  <a:srgbClr val="E2E6E9"/>
                </a:solidFill>
                <a:latin typeface="Segoe UI Semibold" panose="020B0702040204020203" pitchFamily="34" charset="0"/>
                <a:ea typeface="Montserrat Bold" pitchFamily="34" charset="-122"/>
                <a:cs typeface="Segoe UI Semibold" panose="020B0702040204020203" pitchFamily="34" charset="0"/>
              </a:rPr>
              <a:t>3</a:t>
            </a:r>
            <a:endParaRPr lang="en-US" sz="17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749504" y="6224111"/>
            <a:ext cx="2728198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450" b="1" kern="0" spc="-15" dirty="0">
                <a:solidFill>
                  <a:srgbClr val="E2E6E9"/>
                </a:solidFill>
                <a:latin typeface="Segoe UI Semibold" panose="020B0702040204020203" pitchFamily="34" charset="0"/>
                <a:ea typeface="Montserrat Bold" pitchFamily="34" charset="-122"/>
                <a:cs typeface="Segoe UI Semibold" panose="020B0702040204020203" pitchFamily="34" charset="0"/>
              </a:rPr>
              <a:t>Обеспечение доступности</a:t>
            </a:r>
            <a:endParaRPr lang="en-US" sz="14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0" name="Text 17"/>
          <p:cNvSpPr/>
          <p:nvPr/>
        </p:nvSpPr>
        <p:spPr>
          <a:xfrm>
            <a:off x="1749504" y="6560582"/>
            <a:ext cx="6811328" cy="7493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3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Необходимо убедиться, что невидимые интерфейсы доступны для всех пользователей, включая людей с ограниченными возможностями. Разработчики должны учитывать различные типы инвалидности и предоставлять альтернативные способы взаимодействия.</a:t>
            </a:r>
            <a:endParaRPr lang="en-US" sz="13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4964462D-E10E-4284-9FF2-77F79B22091E}"/>
              </a:ext>
            </a:extLst>
          </p:cNvPr>
          <p:cNvSpPr/>
          <p:nvPr/>
        </p:nvSpPr>
        <p:spPr>
          <a:xfrm>
            <a:off x="12854763" y="7783033"/>
            <a:ext cx="1669311" cy="318976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3798" y="695801"/>
            <a:ext cx="7416403" cy="350639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en-US" sz="4400" b="1" kern="0" spc="-44" dirty="0" err="1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Заключение</a:t>
            </a:r>
            <a:r>
              <a:rPr lang="en-US" sz="4400" b="1" kern="0" spc="-44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: </a:t>
            </a:r>
            <a:r>
              <a:rPr lang="en-US" sz="4400" b="1" kern="0" spc="-44" dirty="0" err="1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преимущества</a:t>
            </a:r>
            <a:r>
              <a:rPr lang="en-US" sz="4400" b="1" kern="0" spc="-44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 и </a:t>
            </a:r>
            <a:r>
              <a:rPr lang="en-US" sz="4400" b="1" kern="0" spc="-44" dirty="0" err="1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перспективы</a:t>
            </a:r>
            <a:r>
              <a:rPr lang="en-US" sz="4400" b="1" kern="0" spc="-44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4400" b="1" kern="0" spc="-44" dirty="0" err="1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невидимых</a:t>
            </a:r>
            <a:r>
              <a:rPr lang="en-US" sz="4400" b="1" kern="0" spc="-44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 </a:t>
            </a:r>
            <a:r>
              <a:rPr lang="en-US" sz="4400" b="1" kern="0" spc="-44" dirty="0" err="1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интерфейсов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7" y="3689855"/>
            <a:ext cx="7416403" cy="2961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900"/>
              </a:lnSpc>
              <a:buNone/>
            </a:pP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Невидимые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интерфейсы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-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это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важная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тенденция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в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развитии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технологий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.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Они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делают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использование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технологий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более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простым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,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естественным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и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эффективным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. С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развитием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новых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технологий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невидимые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интерфейсы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будут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становиться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все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более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распространенными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и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играть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ключевую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роль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в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наших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жизнях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.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Они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обещают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создать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более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интуитивный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,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комфортный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и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эффективный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мир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,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где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технологии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не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будут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отвлекать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нас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от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главного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, а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помогать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в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решении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наших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 </a:t>
            </a:r>
            <a:r>
              <a:rPr lang="en-US" sz="1900" dirty="0" err="1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задач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.</a:t>
            </a:r>
            <a:endParaRPr lang="en-US" sz="19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13B90B3-F021-4C31-9228-03192820AD0A}"/>
              </a:ext>
            </a:extLst>
          </p:cNvPr>
          <p:cNvSpPr/>
          <p:nvPr/>
        </p:nvSpPr>
        <p:spPr>
          <a:xfrm>
            <a:off x="12854763" y="7783033"/>
            <a:ext cx="1669311" cy="318976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4499F39-03A1-4E8D-91BF-C951BD6E8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231" y="386341"/>
            <a:ext cx="4062187" cy="33035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Интерфейс: что это такое, какие виды существуют, основные элементы, как ...">
            <a:extLst>
              <a:ext uri="{FF2B5EF4-FFF2-40B4-BE49-F238E27FC236}">
                <a16:creationId xmlns:a16="http://schemas.microsoft.com/office/drawing/2014/main" id="{1733C34E-5CDA-43F5-847C-86646DA518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530" y="4358993"/>
            <a:ext cx="5288433" cy="296448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863796" y="25950"/>
            <a:ext cx="6547097" cy="8990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00"/>
              </a:lnSpc>
              <a:buNone/>
            </a:pPr>
            <a:r>
              <a:rPr lang="ru-RU" sz="2800" b="1" kern="0" spc="-44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Список использованных источников:</a:t>
            </a:r>
            <a:endParaRPr lang="en-US" sz="2800" dirty="0"/>
          </a:p>
        </p:txBody>
      </p:sp>
      <p:sp>
        <p:nvSpPr>
          <p:cNvPr id="4" name="Text 1"/>
          <p:cNvSpPr/>
          <p:nvPr/>
        </p:nvSpPr>
        <p:spPr>
          <a:xfrm>
            <a:off x="863797" y="1286897"/>
            <a:ext cx="7416403" cy="2961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900"/>
              </a:lnSpc>
            </a:pP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1 </a:t>
            </a:r>
            <a:r>
              <a:rPr lang="ru-RU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- 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https://habr.com/ru/articles/253383/</a:t>
            </a:r>
            <a:br>
              <a:rPr lang="ru-RU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</a:br>
            <a:r>
              <a:rPr lang="ru-RU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2 - 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  <a:hlinkClick r:id="rId3"/>
              </a:rPr>
              <a:t>https://simpleone.ru/blog/5-princzipov-udobnogo-polzovatelskogo-interfejsa</a:t>
            </a:r>
            <a:br>
              <a:rPr lang="ru-RU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</a:br>
            <a:r>
              <a:rPr lang="ru-RU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3 - 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  <a:hlinkClick r:id="rId4"/>
              </a:rPr>
              <a:t>https://habr.com/ru/articles/58023/</a:t>
            </a:r>
            <a:endParaRPr lang="ru-RU" sz="1900" dirty="0">
              <a:solidFill>
                <a:srgbClr val="E2E6E9"/>
              </a:solidFill>
              <a:latin typeface="Segoe UI Semibold" panose="020B0702040204020203" pitchFamily="34" charset="0"/>
              <a:ea typeface="Source Sans Pro" pitchFamily="34" charset="-122"/>
              <a:cs typeface="Segoe UI Semibold" panose="020B0702040204020203" pitchFamily="34" charset="0"/>
            </a:endParaRPr>
          </a:p>
          <a:p>
            <a:pPr>
              <a:lnSpc>
                <a:spcPts val="2900"/>
              </a:lnSpc>
            </a:pPr>
            <a:r>
              <a:rPr lang="ru-RU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4 - 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  <a:hlinkClick r:id="rId5"/>
              </a:rPr>
              <a:t>https://practicum.yandex.ru/blog/proektirovanie-interfejsov/</a:t>
            </a:r>
            <a:endParaRPr lang="ru-RU" sz="1900" dirty="0">
              <a:solidFill>
                <a:srgbClr val="E2E6E9"/>
              </a:solidFill>
              <a:latin typeface="Segoe UI Semibold" panose="020B0702040204020203" pitchFamily="34" charset="0"/>
              <a:ea typeface="Source Sans Pro" pitchFamily="34" charset="-122"/>
              <a:cs typeface="Segoe UI Semibold" panose="020B0702040204020203" pitchFamily="34" charset="0"/>
            </a:endParaRPr>
          </a:p>
          <a:p>
            <a:pPr>
              <a:lnSpc>
                <a:spcPts val="2900"/>
              </a:lnSpc>
            </a:pPr>
            <a:r>
              <a:rPr lang="ru-RU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5 - </a:t>
            </a:r>
            <a:r>
              <a:rPr lang="en-US" sz="19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https://images.yandex.ru</a:t>
            </a:r>
            <a:endParaRPr lang="en-US" sz="19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613B90B3-F021-4C31-9228-03192820AD0A}"/>
              </a:ext>
            </a:extLst>
          </p:cNvPr>
          <p:cNvSpPr/>
          <p:nvPr/>
        </p:nvSpPr>
        <p:spPr>
          <a:xfrm>
            <a:off x="12854763" y="7783033"/>
            <a:ext cx="1669311" cy="318976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4388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/>
          <p:cNvSpPr/>
          <p:nvPr/>
        </p:nvSpPr>
        <p:spPr>
          <a:xfrm>
            <a:off x="1088704" y="123369"/>
            <a:ext cx="7668339" cy="3305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ru-RU" sz="3600" b="1" kern="0" spc="-52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Содержание: </a:t>
            </a:r>
            <a:endParaRPr lang="en-US" sz="3600" dirty="0"/>
          </a:p>
        </p:txBody>
      </p:sp>
      <p:sp>
        <p:nvSpPr>
          <p:cNvPr id="5" name="Text 1"/>
          <p:cNvSpPr/>
          <p:nvPr/>
        </p:nvSpPr>
        <p:spPr>
          <a:xfrm>
            <a:off x="1088703" y="1822179"/>
            <a:ext cx="8108460" cy="3483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450"/>
              </a:lnSpc>
            </a:pPr>
            <a:r>
              <a:rPr lang="ru-RU" sz="16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1 – Почему хороший интерфейс – невидимый интерфейс?</a:t>
            </a:r>
            <a:br>
              <a:rPr lang="ru-RU" sz="16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</a:br>
            <a:r>
              <a:rPr lang="ru-RU" sz="16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2 – Определение интерфейса и его роль в современных технологиях</a:t>
            </a:r>
            <a:br>
              <a:rPr lang="ru-RU" sz="16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</a:br>
            <a:r>
              <a:rPr lang="ru-RU" sz="16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3 – Характеристика эффективного интерфейса: простота, естественность, непринуждённость</a:t>
            </a:r>
            <a:br>
              <a:rPr lang="ru-RU" sz="16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</a:br>
            <a:r>
              <a:rPr lang="ru-RU" sz="16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4 - Примеры невидимых интерфейсов в повседневной жизни</a:t>
            </a:r>
            <a:br>
              <a:rPr lang="ru-RU" sz="16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</a:br>
            <a:r>
              <a:rPr lang="ru-RU" sz="16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5 - Почему пользователи предпочитают невидимые интерфейсы?</a:t>
            </a:r>
            <a:br>
              <a:rPr lang="ru-RU" sz="16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</a:br>
            <a:r>
              <a:rPr lang="ru-RU" sz="16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6 - Минимализм и интуитивность как ключ к успеху</a:t>
            </a:r>
          </a:p>
          <a:p>
            <a:pPr>
              <a:lnSpc>
                <a:spcPts val="2450"/>
              </a:lnSpc>
            </a:pPr>
            <a:r>
              <a:rPr lang="ru-RU" sz="16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7 – Технологические тенденции и будущее невидимых интерфейсов</a:t>
            </a:r>
          </a:p>
          <a:p>
            <a:pPr>
              <a:lnSpc>
                <a:spcPts val="2450"/>
              </a:lnSpc>
            </a:pPr>
            <a:r>
              <a:rPr lang="ru-RU" sz="16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8 – Вызовы и сложности при разработке невидимых интерфейсов</a:t>
            </a:r>
          </a:p>
          <a:p>
            <a:pPr>
              <a:lnSpc>
                <a:spcPts val="2450"/>
              </a:lnSpc>
            </a:pPr>
            <a:r>
              <a:rPr lang="ru-RU" sz="16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9 - Заключение: преимущества и перспективы невидимых интерфейсов</a:t>
            </a:r>
          </a:p>
          <a:p>
            <a:pPr>
              <a:lnSpc>
                <a:spcPts val="2450"/>
              </a:lnSpc>
            </a:pPr>
            <a:endParaRPr lang="ru-RU" sz="1650" dirty="0">
              <a:solidFill>
                <a:srgbClr val="E2E6E9"/>
              </a:solidFill>
              <a:latin typeface="Segoe UI Semibold" panose="020B0702040204020203" pitchFamily="34" charset="0"/>
              <a:ea typeface="Source Sans Pro" pitchFamily="34" charset="-122"/>
              <a:cs typeface="Segoe UI Semibold" panose="020B0702040204020203" pitchFamily="34" charset="0"/>
            </a:endParaRPr>
          </a:p>
          <a:p>
            <a:pPr>
              <a:lnSpc>
                <a:spcPts val="2450"/>
              </a:lnSpc>
            </a:pPr>
            <a:endParaRPr lang="ru-RU" sz="1650" dirty="0">
              <a:solidFill>
                <a:srgbClr val="E2E6E9"/>
              </a:solidFill>
              <a:latin typeface="Segoe UI Semibold" panose="020B0702040204020203" pitchFamily="34" charset="0"/>
              <a:ea typeface="Source Sans Pro" pitchFamily="34" charset="-122"/>
              <a:cs typeface="Segoe UI Semibold" panose="020B0702040204020203" pitchFamily="34" charset="0"/>
            </a:endParaRPr>
          </a:p>
          <a:p>
            <a:pPr>
              <a:lnSpc>
                <a:spcPts val="2450"/>
              </a:lnSpc>
            </a:pPr>
            <a:endParaRPr lang="ru-RU" sz="1650" dirty="0">
              <a:solidFill>
                <a:srgbClr val="E2E6E9"/>
              </a:solidFill>
              <a:latin typeface="Segoe UI Semibold" panose="020B0702040204020203" pitchFamily="34" charset="0"/>
              <a:ea typeface="Source Sans Pro" pitchFamily="34" charset="-122"/>
              <a:cs typeface="Segoe UI Semibold" panose="020B0702040204020203" pitchFamily="34" charset="0"/>
            </a:endParaRPr>
          </a:p>
          <a:p>
            <a:pPr marL="0" indent="0">
              <a:lnSpc>
                <a:spcPts val="2450"/>
              </a:lnSpc>
              <a:buNone/>
            </a:pPr>
            <a:endParaRPr lang="en-US" sz="16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9833916-71AB-474F-B6E9-DFD030637D84}"/>
              </a:ext>
            </a:extLst>
          </p:cNvPr>
          <p:cNvSpPr/>
          <p:nvPr/>
        </p:nvSpPr>
        <p:spPr>
          <a:xfrm>
            <a:off x="12854763" y="7783033"/>
            <a:ext cx="1669311" cy="318976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0863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 rotWithShape="1">
          <a:blip r:embed="rId3"/>
          <a:srcRect b="9050"/>
          <a:stretch/>
        </p:blipFill>
        <p:spPr>
          <a:xfrm>
            <a:off x="263485" y="1496378"/>
            <a:ext cx="4959310" cy="47661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 0"/>
          <p:cNvSpPr/>
          <p:nvPr/>
        </p:nvSpPr>
        <p:spPr>
          <a:xfrm>
            <a:off x="6224230" y="579715"/>
            <a:ext cx="7668339" cy="3305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6500"/>
              </a:lnSpc>
              <a:buNone/>
            </a:pPr>
            <a:r>
              <a:rPr lang="en-US" sz="5200" b="1" kern="0" spc="-52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Почему хороший интерфейс - невидимый интерфейс?</a:t>
            </a:r>
            <a:endParaRPr lang="en-US" sz="5200" dirty="0"/>
          </a:p>
        </p:txBody>
      </p:sp>
      <p:sp>
        <p:nvSpPr>
          <p:cNvPr id="5" name="Text 1"/>
          <p:cNvSpPr/>
          <p:nvPr/>
        </p:nvSpPr>
        <p:spPr>
          <a:xfrm>
            <a:off x="6224230" y="4201478"/>
            <a:ext cx="7668339" cy="2846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6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В мире современных технологий, где программное обеспечение и приложения становятся все более сложными, важность простого и интуитивно понятного интерфейса выходит на первый план. "Невидимый интерфейс" - это концепция, которая предполагает, что интерфейс настолько прост и естественен в использовании, что становится практически незаметным для пользователя. Он не отвлекает внимание от главной задачи, а плавно и беспрепятственно помогает в ее решении. В этом эссе мы рассмотрим концепцию "невидимого интерфейса", его преимущества и недостатки, а также приведем примеры таких интерфейсов в современном мире.</a:t>
            </a:r>
            <a:endParaRPr lang="en-US" sz="16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69833916-71AB-474F-B6E9-DFD030637D84}"/>
              </a:ext>
            </a:extLst>
          </p:cNvPr>
          <p:cNvSpPr/>
          <p:nvPr/>
        </p:nvSpPr>
        <p:spPr>
          <a:xfrm>
            <a:off x="12854763" y="7783033"/>
            <a:ext cx="1669311" cy="318976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19864" y="996791"/>
            <a:ext cx="12990671" cy="13311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200"/>
              </a:lnSpc>
              <a:buNone/>
            </a:pPr>
            <a:r>
              <a:rPr lang="en-US" sz="4150" b="1" kern="0" spc="-42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Определение интерфейса и его роль в современных технологиях</a:t>
            </a:r>
            <a:endParaRPr lang="en-US" sz="4150" dirty="0"/>
          </a:p>
        </p:txBody>
      </p:sp>
      <p:sp>
        <p:nvSpPr>
          <p:cNvPr id="3" name="Text 1"/>
          <p:cNvSpPr/>
          <p:nvPr/>
        </p:nvSpPr>
        <p:spPr>
          <a:xfrm>
            <a:off x="819864" y="2796302"/>
            <a:ext cx="12990671" cy="1404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Интерфейс - это посредник между человеком и компьютером, система, которая позволяет взаимодействовать с программой или устройством. Он охватывает все элементы, с которыми взаимодействует пользователь: кнопки, меню, иконки, графика, звук и даже жесты. В современных технологиях интерфейс играет ключевую роль, определяя удобство и эффективность использования технологий. Он должен быть интуитивно понятным, легко изучаемым и приятным в использовании.</a:t>
            </a:r>
            <a:endParaRPr lang="en-US" sz="1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19864" y="4698921"/>
            <a:ext cx="2745938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kern="0" spc="-21" dirty="0">
                <a:solidFill>
                  <a:srgbClr val="FFFFFF"/>
                </a:solidFill>
                <a:latin typeface="Segoe UI Semibold" panose="020B0702040204020203" pitchFamily="34" charset="0"/>
                <a:ea typeface="Montserrat Bold" pitchFamily="34" charset="-122"/>
                <a:cs typeface="Segoe UI Semibold" panose="020B0702040204020203" pitchFamily="34" charset="0"/>
              </a:rPr>
              <a:t>Типы интерфейсов</a:t>
            </a:r>
            <a:endParaRPr lang="en-US" sz="20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819864" y="5265896"/>
            <a:ext cx="6209586" cy="1404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Существует много типов интерфейсов: графические (GUI), текстовые (CLI), голосов (VUI), жестовые (GUI) и другие. Каждый тип имеет свои преимущества и недостатки, и выбор зависят от конкретной задачи.</a:t>
            </a:r>
            <a:endParaRPr lang="en-US" sz="1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608570" y="4698921"/>
            <a:ext cx="3457575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2050" b="1" kern="0" spc="-21" dirty="0">
                <a:solidFill>
                  <a:srgbClr val="FFFFFF"/>
                </a:solidFill>
                <a:latin typeface="Segoe UI Semibold" panose="020B0702040204020203" pitchFamily="34" charset="0"/>
                <a:ea typeface="Montserrat Bold" pitchFamily="34" charset="-122"/>
                <a:cs typeface="Segoe UI Semibold" panose="020B0702040204020203" pitchFamily="34" charset="0"/>
              </a:rPr>
              <a:t>Эволюция интерфейсов</a:t>
            </a:r>
            <a:endParaRPr lang="en-US" sz="20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608570" y="5265896"/>
            <a:ext cx="6209586" cy="1756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Интерфейсы прошли длинный путь эволюции. От первых текстовых интерфейсов до современных сенсорных экранов и голосовых помощников, технологии постоянно развиваются, чтобы сделать взаимодействие с компьютерами более интуитивным и доступным для всех.</a:t>
            </a:r>
            <a:endParaRPr lang="en-US" sz="18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A9E934CC-517C-4B03-BF01-E543A269873A}"/>
              </a:ext>
            </a:extLst>
          </p:cNvPr>
          <p:cNvSpPr/>
          <p:nvPr/>
        </p:nvSpPr>
        <p:spPr>
          <a:xfrm>
            <a:off x="12854763" y="7783033"/>
            <a:ext cx="1669311" cy="318976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27102" y="730687"/>
            <a:ext cx="7889796" cy="20359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000"/>
              </a:lnSpc>
              <a:buNone/>
            </a:pPr>
            <a:r>
              <a:rPr lang="en-US" sz="3200" b="1" kern="0" spc="-32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Характеристики эффективного интерфейса: простота, естественность, непринужденность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627102" y="3035379"/>
            <a:ext cx="7889796" cy="537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Эффективный интерфейс - это не просто красивый и современный дизайн. Он должен быть еще и практичным и удобным. Ключевые характеристики эффективного интерфейса: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7102" y="3975973"/>
            <a:ext cx="403146" cy="403146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6" name="Text 3"/>
          <p:cNvSpPr/>
          <p:nvPr/>
        </p:nvSpPr>
        <p:spPr>
          <a:xfrm>
            <a:off x="782002" y="4055388"/>
            <a:ext cx="93345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kern="0" spc="-19" dirty="0">
                <a:solidFill>
                  <a:srgbClr val="E2E6E9"/>
                </a:solidFill>
                <a:latin typeface="Segoe UI Semibold" panose="020B0702040204020203" pitchFamily="34" charset="0"/>
                <a:ea typeface="Montserrat Bold" pitchFamily="34" charset="-122"/>
                <a:cs typeface="Segoe UI Semibold" panose="020B0702040204020203" pitchFamily="34" charset="0"/>
              </a:rPr>
              <a:t>1</a:t>
            </a:r>
            <a:endParaRPr lang="en-US" sz="19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209318" y="3975973"/>
            <a:ext cx="2036088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b="1" kern="0" spc="-16" dirty="0">
                <a:solidFill>
                  <a:srgbClr val="E2E6E9"/>
                </a:solidFill>
                <a:latin typeface="Segoe UI Semibold" panose="020B0702040204020203" pitchFamily="34" charset="0"/>
                <a:ea typeface="Montserrat Bold" pitchFamily="34" charset="-122"/>
                <a:cs typeface="Segoe UI Semibold" panose="020B0702040204020203" pitchFamily="34" charset="0"/>
              </a:rPr>
              <a:t>Простота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1184467" y="4337804"/>
            <a:ext cx="3452217" cy="1612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Интерфейс должен быть простым и понятным. Пользователь должен быть в состоянии легко найти нужные функции и использовать их. Избегайте сложного и перегруженного дизайна, сокращайте количество шагов для достижения цели.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4661535" y="3975973"/>
            <a:ext cx="403146" cy="403146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0" name="Text 7"/>
          <p:cNvSpPr/>
          <p:nvPr/>
        </p:nvSpPr>
        <p:spPr>
          <a:xfrm>
            <a:off x="4792266" y="4055388"/>
            <a:ext cx="141684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kern="0" spc="-19" dirty="0">
                <a:solidFill>
                  <a:srgbClr val="E2E6E9"/>
                </a:solidFill>
                <a:latin typeface="Segoe UI Semibold" panose="020B0702040204020203" pitchFamily="34" charset="0"/>
                <a:ea typeface="Montserrat Bold" pitchFamily="34" charset="-122"/>
                <a:cs typeface="Segoe UI Semibold" panose="020B0702040204020203" pitchFamily="34" charset="0"/>
              </a:rPr>
              <a:t>2</a:t>
            </a:r>
            <a:endParaRPr lang="en-US" sz="19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243751" y="3975973"/>
            <a:ext cx="2036088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b="1" kern="0" spc="-16" dirty="0">
                <a:solidFill>
                  <a:srgbClr val="E2E6E9"/>
                </a:solidFill>
                <a:latin typeface="Segoe UI Semibold" panose="020B0702040204020203" pitchFamily="34" charset="0"/>
                <a:ea typeface="Montserrat Bold" pitchFamily="34" charset="-122"/>
                <a:cs typeface="Segoe UI Semibold" panose="020B0702040204020203" pitchFamily="34" charset="0"/>
              </a:rPr>
              <a:t>Естественность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243751" y="4337804"/>
            <a:ext cx="3273147" cy="16123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Интерфейс должен быть естественным и интуитивным в использовании. Он должен следовать ожиданиям пользователя и не принуждать его учиться использовать новые условные обозначения.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627102" y="6330791"/>
            <a:ext cx="403146" cy="403146"/>
          </a:xfrm>
          <a:prstGeom prst="roundRect">
            <a:avLst>
              <a:gd name="adj" fmla="val 6667"/>
            </a:avLst>
          </a:prstGeom>
          <a:solidFill>
            <a:srgbClr val="303132"/>
          </a:solidFill>
          <a:ln/>
        </p:spPr>
      </p:sp>
      <p:sp>
        <p:nvSpPr>
          <p:cNvPr id="14" name="Text 11"/>
          <p:cNvSpPr/>
          <p:nvPr/>
        </p:nvSpPr>
        <p:spPr>
          <a:xfrm>
            <a:off x="757595" y="6410206"/>
            <a:ext cx="142161" cy="244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900" b="1" kern="0" spc="-19" dirty="0">
                <a:solidFill>
                  <a:srgbClr val="E2E6E9"/>
                </a:solidFill>
                <a:latin typeface="Segoe UI Semibold" panose="020B0702040204020203" pitchFamily="34" charset="0"/>
                <a:ea typeface="Montserrat Bold" pitchFamily="34" charset="-122"/>
                <a:cs typeface="Segoe UI Semibold" panose="020B0702040204020203" pitchFamily="34" charset="0"/>
              </a:rPr>
              <a:t>3</a:t>
            </a:r>
            <a:endParaRPr lang="en-US" sz="19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209318" y="6330791"/>
            <a:ext cx="2177772" cy="2544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000"/>
              </a:lnSpc>
              <a:buNone/>
            </a:pPr>
            <a:r>
              <a:rPr lang="en-US" sz="1600" b="1" kern="0" spc="-16" dirty="0">
                <a:solidFill>
                  <a:srgbClr val="E2E6E9"/>
                </a:solidFill>
                <a:latin typeface="Segoe UI Semibold" panose="020B0702040204020203" pitchFamily="34" charset="0"/>
                <a:ea typeface="Montserrat Bold" pitchFamily="34" charset="-122"/>
                <a:cs typeface="Segoe UI Semibold" panose="020B0702040204020203" pitchFamily="34" charset="0"/>
              </a:rPr>
              <a:t>Непринужденность</a:t>
            </a:r>
            <a:endParaRPr lang="en-US" sz="16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1209318" y="6692622"/>
            <a:ext cx="7307580" cy="806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1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Интерфейс должен быть приятным в использовании. Он не должен быть слишком ярким или навязчивым. Важно создать атмосферу комфорта и удовольствия при работе с приложением или устройством.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15E40089-D545-44EE-8325-DE3A43C11701}"/>
              </a:ext>
            </a:extLst>
          </p:cNvPr>
          <p:cNvSpPr/>
          <p:nvPr/>
        </p:nvSpPr>
        <p:spPr>
          <a:xfrm>
            <a:off x="12854763" y="7783033"/>
            <a:ext cx="1669311" cy="318976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074" name="Picture 2" descr="App ui">
            <a:extLst>
              <a:ext uri="{FF2B5EF4-FFF2-40B4-BE49-F238E27FC236}">
                <a16:creationId xmlns:a16="http://schemas.microsoft.com/office/drawing/2014/main" id="{A56E1606-808C-485A-922B-4169B05A3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1151" y="436224"/>
            <a:ext cx="4182138" cy="313660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Минималистичный синий веб-дизайн веб-сайта веб-дизайн интерфейса ...">
            <a:extLst>
              <a:ext uri="{FF2B5EF4-FFF2-40B4-BE49-F238E27FC236}">
                <a16:creationId xmlns:a16="http://schemas.microsoft.com/office/drawing/2014/main" id="{1F9D1012-9D9A-4529-B3C1-F4B97CC70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8387" y="3712982"/>
            <a:ext cx="2902695" cy="3929896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2585" y="537329"/>
            <a:ext cx="7778829" cy="1661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350"/>
              </a:lnSpc>
              <a:buNone/>
            </a:pPr>
            <a:r>
              <a:rPr lang="en-US" sz="3450" b="1" kern="0" spc="-35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Примеры невидимых интерфейсов в повседневной жизни</a:t>
            </a:r>
            <a:endParaRPr lang="en-US" sz="3450" dirty="0"/>
          </a:p>
        </p:txBody>
      </p:sp>
      <p:sp>
        <p:nvSpPr>
          <p:cNvPr id="4" name="Text 1"/>
          <p:cNvSpPr/>
          <p:nvPr/>
        </p:nvSpPr>
        <p:spPr>
          <a:xfrm>
            <a:off x="682585" y="2538180"/>
            <a:ext cx="7778829" cy="5850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Невидимые интерфейсы окружают нас в повседневной жизни. Мы используем их, даже не задумываясь об этом:</a:t>
            </a:r>
            <a:endParaRPr lang="en-US" sz="15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82585" y="3342566"/>
            <a:ext cx="3791902" cy="2539246"/>
          </a:xfrm>
          <a:prstGeom prst="roundRect">
            <a:avLst>
              <a:gd name="adj" fmla="val 1152"/>
            </a:avLst>
          </a:prstGeom>
          <a:solidFill>
            <a:srgbClr val="303132"/>
          </a:solidFill>
          <a:ln/>
        </p:spPr>
      </p:sp>
      <p:sp>
        <p:nvSpPr>
          <p:cNvPr id="6" name="Text 3"/>
          <p:cNvSpPr/>
          <p:nvPr/>
        </p:nvSpPr>
        <p:spPr>
          <a:xfrm>
            <a:off x="877610" y="3491270"/>
            <a:ext cx="2297787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kern="0" spc="-17" dirty="0">
                <a:solidFill>
                  <a:srgbClr val="E2E6E9"/>
                </a:solidFill>
                <a:latin typeface="Segoe UI Semibold" panose="020B0702040204020203" pitchFamily="34" charset="0"/>
                <a:ea typeface="Montserrat Bold" pitchFamily="34" charset="-122"/>
                <a:cs typeface="Segoe UI Semibold" panose="020B0702040204020203" pitchFamily="34" charset="0"/>
              </a:rPr>
              <a:t>Сенсорные экраны</a:t>
            </a:r>
            <a:endParaRPr lang="en-US" sz="17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77610" y="3885247"/>
            <a:ext cx="3401854" cy="14626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Сенсорные экраны стали стандартом в современных смартфонах, планшетах и компьютерах. Они позволяют взаимодействовать с устройствами без использования клавиатуры или мыши.</a:t>
            </a:r>
            <a:endParaRPr lang="en-US" sz="15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669512" y="3296245"/>
            <a:ext cx="3791902" cy="2539246"/>
          </a:xfrm>
          <a:prstGeom prst="roundRect">
            <a:avLst>
              <a:gd name="adj" fmla="val 1152"/>
            </a:avLst>
          </a:prstGeom>
          <a:solidFill>
            <a:srgbClr val="303132"/>
          </a:solidFill>
          <a:ln/>
        </p:spPr>
      </p:sp>
      <p:sp>
        <p:nvSpPr>
          <p:cNvPr id="9" name="Text 6"/>
          <p:cNvSpPr/>
          <p:nvPr/>
        </p:nvSpPr>
        <p:spPr>
          <a:xfrm>
            <a:off x="4864537" y="3537591"/>
            <a:ext cx="2749748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kern="0" spc="-17" dirty="0">
                <a:solidFill>
                  <a:srgbClr val="E2E6E9"/>
                </a:solidFill>
                <a:latin typeface="Segoe UI Semibold" panose="020B0702040204020203" pitchFamily="34" charset="0"/>
                <a:ea typeface="Montserrat Bold" pitchFamily="34" charset="-122"/>
                <a:cs typeface="Segoe UI Semibold" panose="020B0702040204020203" pitchFamily="34" charset="0"/>
              </a:rPr>
              <a:t>Голосовые помощники</a:t>
            </a:r>
            <a:endParaRPr lang="en-US" sz="17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864537" y="3931568"/>
            <a:ext cx="3401854" cy="17552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Голосовые помощники, такие как Siri, Google Assistant и Alexa, позволяют управлять устройствами и получать информацию с помощью голоса. Они предоставляют удобный и невидимый интерфейс.</a:t>
            </a:r>
            <a:endParaRPr lang="en-US" sz="15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82585" y="6030516"/>
            <a:ext cx="7778829" cy="1661636"/>
          </a:xfrm>
          <a:prstGeom prst="roundRect">
            <a:avLst>
              <a:gd name="adj" fmla="val 1761"/>
            </a:avLst>
          </a:prstGeom>
          <a:solidFill>
            <a:srgbClr val="303132"/>
          </a:solidFill>
          <a:ln/>
        </p:spPr>
      </p:sp>
      <p:sp>
        <p:nvSpPr>
          <p:cNvPr id="12" name="Text 9"/>
          <p:cNvSpPr/>
          <p:nvPr/>
        </p:nvSpPr>
        <p:spPr>
          <a:xfrm>
            <a:off x="877610" y="6225540"/>
            <a:ext cx="2216348" cy="2770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1700" b="1" kern="0" spc="-17" dirty="0">
                <a:solidFill>
                  <a:srgbClr val="E2E6E9"/>
                </a:solidFill>
                <a:latin typeface="Segoe UI Semibold" panose="020B0702040204020203" pitchFamily="34" charset="0"/>
                <a:ea typeface="Montserrat Bold" pitchFamily="34" charset="-122"/>
                <a:cs typeface="Segoe UI Semibold" panose="020B0702040204020203" pitchFamily="34" charset="0"/>
              </a:rPr>
              <a:t>Умные дома</a:t>
            </a:r>
            <a:endParaRPr lang="en-US" sz="17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77610" y="6619518"/>
            <a:ext cx="7388781" cy="877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00"/>
              </a:lnSpc>
              <a:buNone/>
            </a:pPr>
            <a:r>
              <a:rPr lang="en-US" sz="15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Умные дома используют датчики, которые автоматически регулируют освещение, температуру, безопасность и другие параметры. Пользователь может взаимодействовать с системой через мобильное приложение или голос.</a:t>
            </a:r>
            <a:endParaRPr lang="en-US" sz="15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91145A16-EC7C-4287-B25E-505F5879FB97}"/>
              </a:ext>
            </a:extLst>
          </p:cNvPr>
          <p:cNvSpPr/>
          <p:nvPr/>
        </p:nvSpPr>
        <p:spPr>
          <a:xfrm>
            <a:off x="12854763" y="7783033"/>
            <a:ext cx="1669311" cy="318976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50" name="Picture 2" descr="Привет Алиса — Голосовой помощник Яндекс Алиса">
            <a:extLst>
              <a:ext uri="{FF2B5EF4-FFF2-40B4-BE49-F238E27FC236}">
                <a16:creationId xmlns:a16="http://schemas.microsoft.com/office/drawing/2014/main" id="{5B36C5B7-28D4-43C3-AD4A-333367099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0689" y="397492"/>
            <a:ext cx="4281376" cy="214068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e Ultimate Guide to Google Assistant - Dignited">
            <a:extLst>
              <a:ext uri="{FF2B5EF4-FFF2-40B4-BE49-F238E27FC236}">
                <a16:creationId xmlns:a16="http://schemas.microsoft.com/office/drawing/2014/main" id="{DEC2A3AD-455E-4C0E-B5FA-E622781AC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5871" y="2917745"/>
            <a:ext cx="4256194" cy="23941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Сенсорный экран: монитор, ноутбук, моноблок, как это работает.">
            <a:extLst>
              <a:ext uri="{FF2B5EF4-FFF2-40B4-BE49-F238E27FC236}">
                <a16:creationId xmlns:a16="http://schemas.microsoft.com/office/drawing/2014/main" id="{37CB28BD-1283-44D4-AFF6-768157B0F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2845" y="5550066"/>
            <a:ext cx="2902245" cy="233006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t="15891" b="5426"/>
          <a:stretch/>
        </p:blipFill>
        <p:spPr>
          <a:xfrm>
            <a:off x="255181" y="877185"/>
            <a:ext cx="5486400" cy="64752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 0"/>
          <p:cNvSpPr/>
          <p:nvPr/>
        </p:nvSpPr>
        <p:spPr>
          <a:xfrm>
            <a:off x="6139815" y="645319"/>
            <a:ext cx="7837170" cy="1591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150"/>
              </a:lnSpc>
              <a:buNone/>
            </a:pPr>
            <a:r>
              <a:rPr lang="en-US" sz="3300" b="1" kern="0" spc="-33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Почему пользователи предпочитают невидимые интерфейсы?</a:t>
            </a:r>
            <a:endParaRPr lang="en-US" sz="3300" dirty="0"/>
          </a:p>
        </p:txBody>
      </p:sp>
      <p:sp>
        <p:nvSpPr>
          <p:cNvPr id="4" name="Text 1"/>
          <p:cNvSpPr/>
          <p:nvPr/>
        </p:nvSpPr>
        <p:spPr>
          <a:xfrm>
            <a:off x="6139815" y="2516624"/>
            <a:ext cx="7837170" cy="2800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2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Пользователи предпочитают невидимые интерфейсы по нескольким причинам:</a:t>
            </a:r>
            <a:endParaRPr lang="en-US" sz="14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815" y="3006685"/>
            <a:ext cx="933450" cy="1590556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353300" y="3193375"/>
            <a:ext cx="2121456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kern="0" spc="-17" dirty="0">
                <a:solidFill>
                  <a:srgbClr val="E2E6E9"/>
                </a:solidFill>
                <a:latin typeface="Segoe UI Semibold" panose="020B0702040204020203" pitchFamily="34" charset="0"/>
                <a:ea typeface="Montserrat Bold" pitchFamily="34" charset="-122"/>
                <a:cs typeface="Segoe UI Semibold" panose="020B0702040204020203" pitchFamily="34" charset="0"/>
              </a:rPr>
              <a:t>Простота</a:t>
            </a:r>
            <a:endParaRPr lang="en-US" sz="16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7353300" y="3570446"/>
            <a:ext cx="6623685" cy="840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Невидимые интерфейсы делают использование технологий более простым и доступным для всех, включая тех, кто не имеет специальных навыков или знаний.</a:t>
            </a:r>
            <a:endParaRPr lang="en-US" sz="14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9815" y="4597241"/>
            <a:ext cx="933450" cy="149352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353300" y="4783931"/>
            <a:ext cx="2121456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kern="0" spc="-17" dirty="0">
                <a:solidFill>
                  <a:srgbClr val="E2E6E9"/>
                </a:solidFill>
                <a:latin typeface="Segoe UI Semibold" panose="020B0702040204020203" pitchFamily="34" charset="0"/>
                <a:ea typeface="Montserrat Bold" pitchFamily="34" charset="-122"/>
                <a:cs typeface="Segoe UI Semibold" panose="020B0702040204020203" pitchFamily="34" charset="0"/>
              </a:rPr>
              <a:t>Естественность</a:t>
            </a:r>
            <a:endParaRPr lang="en-US" sz="16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7353300" y="5161002"/>
            <a:ext cx="6623685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Они интуитивно понятны и следуют естественным партнерствам пользователя, что делает использование технологий более приятным и менее утомительным.</a:t>
            </a:r>
            <a:endParaRPr lang="en-US" sz="14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9815" y="6090761"/>
            <a:ext cx="933450" cy="149352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7353300" y="6277451"/>
            <a:ext cx="2121456" cy="2651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kern="0" spc="-17" dirty="0">
                <a:solidFill>
                  <a:srgbClr val="E2E6E9"/>
                </a:solidFill>
                <a:latin typeface="Segoe UI Semibold" panose="020B0702040204020203" pitchFamily="34" charset="0"/>
                <a:ea typeface="Montserrat Bold" pitchFamily="34" charset="-122"/>
                <a:cs typeface="Segoe UI Semibold" panose="020B0702040204020203" pitchFamily="34" charset="0"/>
              </a:rPr>
              <a:t>Эффективность</a:t>
            </a:r>
            <a:endParaRPr lang="en-US" sz="16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7353300" y="6654522"/>
            <a:ext cx="6623685" cy="5600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Невидимые интерфейсы позволяют пользователям быстро и эффективно решать свои задачи, не отвлекаясь на сложные или неудобные инструменты.</a:t>
            </a:r>
            <a:endParaRPr lang="en-US" sz="14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859C69DA-FBD2-4C71-B3F9-444A147D1C64}"/>
              </a:ext>
            </a:extLst>
          </p:cNvPr>
          <p:cNvSpPr/>
          <p:nvPr/>
        </p:nvSpPr>
        <p:spPr>
          <a:xfrm>
            <a:off x="12854763" y="7783033"/>
            <a:ext cx="1669311" cy="318976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t="20801" b="20930"/>
          <a:stretch/>
        </p:blipFill>
        <p:spPr>
          <a:xfrm>
            <a:off x="10196623" y="740446"/>
            <a:ext cx="3021726" cy="264108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 0"/>
          <p:cNvSpPr/>
          <p:nvPr/>
        </p:nvSpPr>
        <p:spPr>
          <a:xfrm>
            <a:off x="722352" y="740446"/>
            <a:ext cx="7729776" cy="11480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500"/>
              </a:lnSpc>
              <a:buNone/>
            </a:pPr>
            <a:r>
              <a:rPr lang="en-US" sz="3600" b="1" kern="0" spc="-36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Минимализм и интуитивность как ключ к успеху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>
          <a:xfrm>
            <a:off x="691872" y="2304280"/>
            <a:ext cx="7729776" cy="1818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Минимализм и интуитивность - это два ключевых принципа в разработке невидимых интерфейсов. Минимализм означает сокращение количества необходимых элементов интерфейса до минимума, что позволяет пользователям концентрироваться на главном и не отвлекаться на несущественные детали. Интуитивность означает, что интерфейс должен быть легко изучаемым и использовать естественные движения и жесты, чтобы свести к минимуму необходимость изучения специальных инструкций.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07112" y="4582478"/>
            <a:ext cx="7729776" cy="2560915"/>
          </a:xfrm>
          <a:prstGeom prst="roundRect">
            <a:avLst>
              <a:gd name="adj" fmla="val 1183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714732" y="4590098"/>
            <a:ext cx="7714536" cy="560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909042" y="4696242"/>
            <a:ext cx="3449598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Минимализм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777740" y="4718923"/>
            <a:ext cx="3449598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Интуитивность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714732" y="5150763"/>
            <a:ext cx="7714536" cy="5606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909042" y="5256907"/>
            <a:ext cx="3449598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Сокращение количества элементов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777740" y="5279588"/>
            <a:ext cx="3449598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Естественные движения и жесты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07112" y="5688747"/>
            <a:ext cx="7714536" cy="5606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909042" y="5840254"/>
            <a:ext cx="3449598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Фокус на главном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4777740" y="5840254"/>
            <a:ext cx="3449598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Легко изучаемый интерфейс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714732" y="6272093"/>
            <a:ext cx="7729776" cy="1121153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909042" y="6400919"/>
            <a:ext cx="3449598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Простой и чистый дизайн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4777740" y="6400919"/>
            <a:ext cx="3674388" cy="60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155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Сведение к минимуму необходимости изучения инструкций</a:t>
            </a:r>
            <a:endParaRPr lang="en-US" sz="155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6FEE9053-49BF-48E7-AAF8-27ABA33F9E25}"/>
              </a:ext>
            </a:extLst>
          </p:cNvPr>
          <p:cNvSpPr/>
          <p:nvPr/>
        </p:nvSpPr>
        <p:spPr>
          <a:xfrm>
            <a:off x="12854763" y="7783033"/>
            <a:ext cx="1669311" cy="318976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E8A4C6F0-7A5E-4C17-8159-7B1DA2BF82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228" y="3941452"/>
            <a:ext cx="5469362" cy="26762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 rotWithShape="1">
          <a:blip r:embed="rId3"/>
          <a:srcRect t="14479" b="9819"/>
          <a:stretch/>
        </p:blipFill>
        <p:spPr>
          <a:xfrm>
            <a:off x="10026501" y="417625"/>
            <a:ext cx="3498111" cy="39722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Text 0"/>
          <p:cNvSpPr/>
          <p:nvPr/>
        </p:nvSpPr>
        <p:spPr>
          <a:xfrm>
            <a:off x="544949" y="544116"/>
            <a:ext cx="8054102" cy="884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450"/>
              </a:lnSpc>
              <a:buNone/>
            </a:pPr>
            <a:r>
              <a:rPr lang="en-US" sz="2750" b="1" kern="0" spc="-28" dirty="0">
                <a:solidFill>
                  <a:srgbClr val="FFFFFF"/>
                </a:solidFill>
                <a:ea typeface="Montserrat Bold" pitchFamily="34" charset="-122"/>
                <a:cs typeface="Montserrat Bold" pitchFamily="34" charset="-120"/>
              </a:rPr>
              <a:t>Технологические тенденции и будущее невидимых интерфейсов</a:t>
            </a:r>
            <a:endParaRPr lang="en-US" sz="2750" dirty="0"/>
          </a:p>
        </p:txBody>
      </p:sp>
      <p:sp>
        <p:nvSpPr>
          <p:cNvPr id="4" name="Text 1"/>
          <p:cNvSpPr/>
          <p:nvPr/>
        </p:nvSpPr>
        <p:spPr>
          <a:xfrm>
            <a:off x="544949" y="1662232"/>
            <a:ext cx="8054102" cy="700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18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Невидимые интерфейсы - это не просто модный тренд, а реальная тенденция в развитии технологий. С развитием искусственного интеллекта, виртуальной и дополненной реальности, сенсорных технологий и других новых технологий невидимые интерфейсы будут становиться все более распространенными и мощными.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49" y="2809858"/>
            <a:ext cx="389215" cy="389215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44949" y="3374580"/>
            <a:ext cx="2530316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kern="0" spc="-14" dirty="0">
                <a:solidFill>
                  <a:srgbClr val="E2E6E9"/>
                </a:solidFill>
                <a:latin typeface="Segoe UI Semibold" panose="020B0702040204020203" pitchFamily="34" charset="0"/>
                <a:ea typeface="Montserrat Bold" pitchFamily="34" charset="-122"/>
                <a:cs typeface="Segoe UI Semibold" panose="020B0702040204020203" pitchFamily="34" charset="0"/>
              </a:rPr>
              <a:t>Искусственный интеллект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544949" y="3689024"/>
            <a:ext cx="8054102" cy="7008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Искусственный интеллект будет играть ключевую роль в развитии невидимых интерфейсов. Он позволит устройствам "понимать" намерения пользователя и предоставлять информацию и услуги проактивно, без необходимости в явных действиях.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49" y="4565333"/>
            <a:ext cx="389215" cy="38921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44949" y="5110163"/>
            <a:ext cx="3862745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kern="0" spc="-14" dirty="0">
                <a:solidFill>
                  <a:srgbClr val="E2E6E9"/>
                </a:solidFill>
                <a:latin typeface="Segoe UI Semibold" panose="020B0702040204020203" pitchFamily="34" charset="0"/>
                <a:ea typeface="Montserrat Bold" pitchFamily="34" charset="-122"/>
                <a:cs typeface="Segoe UI Semibold" panose="020B0702040204020203" pitchFamily="34" charset="0"/>
              </a:rPr>
              <a:t>Виртуальная и дополненная реальность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0" name="Text 5"/>
          <p:cNvSpPr/>
          <p:nvPr/>
        </p:nvSpPr>
        <p:spPr>
          <a:xfrm>
            <a:off x="544949" y="5424607"/>
            <a:ext cx="8054102" cy="467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Виртуальная и дополненная реальность предлагают новые способы взаимодействия с цифровым миром. Они позволяют создавать невидимые интерфейсы, которые "встраиваются" в физическое окружение.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11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949" y="6358890"/>
            <a:ext cx="389215" cy="389215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544949" y="6903720"/>
            <a:ext cx="2224802" cy="221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1400" b="1" kern="0" spc="-14" dirty="0">
                <a:solidFill>
                  <a:srgbClr val="E2E6E9"/>
                </a:solidFill>
                <a:latin typeface="Segoe UI Semibold" panose="020B0702040204020203" pitchFamily="34" charset="0"/>
                <a:ea typeface="Montserrat Bold" pitchFamily="34" charset="-122"/>
                <a:cs typeface="Segoe UI Semibold" panose="020B0702040204020203" pitchFamily="34" charset="0"/>
              </a:rPr>
              <a:t>Сенсорные технологии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544949" y="7218164"/>
            <a:ext cx="8054102" cy="4672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00" dirty="0">
                <a:solidFill>
                  <a:srgbClr val="E2E6E9"/>
                </a:solidFill>
                <a:latin typeface="Segoe UI Semibold" panose="020B0702040204020203" pitchFamily="34" charset="0"/>
                <a:ea typeface="Source Sans Pro" pitchFamily="34" charset="-122"/>
                <a:cs typeface="Segoe UI Semibold" panose="020B0702040204020203" pitchFamily="34" charset="0"/>
              </a:rPr>
              <a:t>Сенсорные технологии, такие как датчики движения, распознавание голоса и жестов, делают взаимодействие с устройствами более естественным и невидимым.</a:t>
            </a:r>
            <a:endParaRPr lang="en-US" sz="1400" dirty="0"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E5FB4D22-5C58-4CE1-9C4A-8D580725E2A9}"/>
              </a:ext>
            </a:extLst>
          </p:cNvPr>
          <p:cNvSpPr/>
          <p:nvPr/>
        </p:nvSpPr>
        <p:spPr>
          <a:xfrm>
            <a:off x="12854763" y="7783033"/>
            <a:ext cx="1669311" cy="318976"/>
          </a:xfrm>
          <a:prstGeom prst="rect">
            <a:avLst/>
          </a:prstGeom>
          <a:solidFill>
            <a:srgbClr val="111213"/>
          </a:solidFill>
          <a:ln>
            <a:solidFill>
              <a:srgbClr val="11121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098" name="Picture 2" descr="Искусственный интеллект | MonitorBank - сборник материалов по ...">
            <a:extLst>
              <a:ext uri="{FF2B5EF4-FFF2-40B4-BE49-F238E27FC236}">
                <a16:creationId xmlns:a16="http://schemas.microsoft.com/office/drawing/2014/main" id="{EDC2FB6A-2BBC-4043-A6FF-D648D7C47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442" y="5038490"/>
            <a:ext cx="3874976" cy="217967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</TotalTime>
  <Words>1171</Words>
  <Application>Microsoft Office PowerPoint</Application>
  <PresentationFormat>Произвольный</PresentationFormat>
  <Paragraphs>90</Paragraphs>
  <Slides>12</Slides>
  <Notes>12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6" baseType="lpstr">
      <vt:lpstr>Arial</vt:lpstr>
      <vt:lpstr>Segoe UI Semibold</vt:lpstr>
      <vt:lpstr>Calibri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user</cp:lastModifiedBy>
  <cp:revision>28</cp:revision>
  <dcterms:created xsi:type="dcterms:W3CDTF">2024-10-28T07:41:46Z</dcterms:created>
  <dcterms:modified xsi:type="dcterms:W3CDTF">2024-10-28T08:30:59Z</dcterms:modified>
</cp:coreProperties>
</file>